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81" r:id="rId4"/>
    <p:sldId id="287" r:id="rId5"/>
    <p:sldId id="284" r:id="rId6"/>
    <p:sldId id="283" r:id="rId7"/>
    <p:sldId id="257" r:id="rId8"/>
    <p:sldId id="288" r:id="rId9"/>
    <p:sldId id="279" r:id="rId10"/>
    <p:sldId id="280" r:id="rId11"/>
    <p:sldId id="278" r:id="rId12"/>
    <p:sldId id="285" r:id="rId13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3366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22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0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00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2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6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1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5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9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95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84816-4367-48B6-9627-873E57D94ECA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1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032" y="2484215"/>
            <a:ext cx="11883538" cy="1368693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обучающихся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290" y="5071943"/>
            <a:ext cx="9144000" cy="1655762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«Центр диагностики и консультирования» КК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9" y="4388951"/>
            <a:ext cx="2493047" cy="233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9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карта обучающегося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930" y="1511175"/>
            <a:ext cx="11051932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на диагностику и ПП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 наличии отдельного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по результатам диагностики (индивидуальное) с выводом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психолого-педагогической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обучающимся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(бланки заполненные обучающимся)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протоколы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(желательно)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по результатам итоговой диагностики с выводом + анализ динамики</a:t>
            </a:r>
          </a:p>
        </p:txBody>
      </p:sp>
    </p:spTree>
    <p:extLst>
      <p:ext uri="{BB962C8B-B14F-4D97-AF65-F5344CB8AC3E}">
        <p14:creationId xmlns:p14="http://schemas.microsoft.com/office/powerpoint/2010/main" val="8525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" y="497010"/>
            <a:ext cx="11939955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развития образования обучающихся с инвалидностью, ОВЗ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273062" y="1502382"/>
            <a:ext cx="7781193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положения: специальные условия, проблемы, цель, задачи направлений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(приоритетные) направления системы образования: для системы образования, образовательных организаций, педагогических работников, обучающихся, родителей (законных представителей)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механизмы реализации (правовые, организационно-управленческие, кадровые, научно-методические, финансово-экономические, информационные)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индикаторы (целевые показатели) реализации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1563928"/>
            <a:ext cx="3575566" cy="498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070" y="2685190"/>
            <a:ext cx="4920027" cy="1715602"/>
          </a:xfrm>
        </p:spPr>
        <p:txBody>
          <a:bodyPr>
            <a:no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8 (861) 992-66-73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://cdik-center.ru/ 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почта: diagn.omo@bk.ru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26" y="1625962"/>
            <a:ext cx="5768572" cy="4326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67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822" y="584933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функционирования психологических служб в общеобразовательных организациях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976446" y="1880452"/>
            <a:ext cx="6690945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адресной психолого-педагогической помощи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целевым группам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деятельности психологической службы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психологической службы по проектированию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условий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ОО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рекомендуемых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психологической помощи</a:t>
            </a: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рекомендуемых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психодиагностических методик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5" y="1660644"/>
            <a:ext cx="3648808" cy="487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571" y="338748"/>
            <a:ext cx="11860822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группы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которых реализуются программы адресной психологической помощи 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61595" y="1449628"/>
            <a:ext cx="11583865" cy="301686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Норма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нормотипичные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и подростки с нормативным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кризисом взросления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Дети, испытывающие трудности в обучении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Категории детей, нуждающиеся в особом внимании в связи с высоким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риском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уязвимости: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Дети, находящиеся в трудной жизненной ситуации: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1.1) Дети-сироты и дети, оставшиеся без попечения родителей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1.2)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ОВЗ, дети-инвалиды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1.3)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отклоняющимся поведением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(«Навигатор профилактики» письмо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13 декабря 2022 г. № 07-8351)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Одаренные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семей ветеранов (участников) специальной военной операции; дети, ставшие свидетелями военных действий; дети, пережившие потерю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(совместное письмо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и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11 августа 2023 г. № АБ-3386/07)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обучающихся с ОВЗ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930" y="1511175"/>
            <a:ext cx="11051932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коммуникационные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барьеры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темп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деятельности 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произвольной регуляции собственной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адаптации к школьному обучению, распорядку, правилам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тревожность</a:t>
            </a: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неадекватная самооценка, капризность, инфантилизм, склонность к избеганию трудностей, чрезмерная зависимость от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утомляемость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негативная реакция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обучение в школе </a:t>
            </a:r>
          </a:p>
        </p:txBody>
      </p:sp>
    </p:spTree>
    <p:extLst>
      <p:ext uri="{BB962C8B-B14F-4D97-AF65-F5344CB8AC3E}">
        <p14:creationId xmlns:p14="http://schemas.microsoft.com/office/powerpoint/2010/main" val="205745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485" y="576141"/>
            <a:ext cx="11755315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педагога-психолога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539" t="45810" r="22489" b="19840"/>
          <a:stretch/>
        </p:blipFill>
        <p:spPr>
          <a:xfrm>
            <a:off x="1505913" y="1540380"/>
            <a:ext cx="9173730" cy="504505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0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369" y="2332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функции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28893"/>
              </p:ext>
            </p:extLst>
          </p:nvPr>
        </p:nvGraphicFramePr>
        <p:xfrm>
          <a:off x="509953" y="991334"/>
          <a:ext cx="11412415" cy="56370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29921">
                  <a:extLst>
                    <a:ext uri="{9D8B030D-6E8A-4147-A177-3AD203B41FA5}">
                      <a16:colId xmlns:a16="http://schemas.microsoft.com/office/drawing/2014/main" val="854518590"/>
                    </a:ext>
                  </a:extLst>
                </a:gridCol>
                <a:gridCol w="2377175">
                  <a:extLst>
                    <a:ext uri="{9D8B030D-6E8A-4147-A177-3AD203B41FA5}">
                      <a16:colId xmlns:a16="http://schemas.microsoft.com/office/drawing/2014/main" val="3194991403"/>
                    </a:ext>
                  </a:extLst>
                </a:gridCol>
                <a:gridCol w="946924">
                  <a:extLst>
                    <a:ext uri="{9D8B030D-6E8A-4147-A177-3AD203B41FA5}">
                      <a16:colId xmlns:a16="http://schemas.microsoft.com/office/drawing/2014/main" val="77581842"/>
                    </a:ext>
                  </a:extLst>
                </a:gridCol>
                <a:gridCol w="6441061">
                  <a:extLst>
                    <a:ext uri="{9D8B030D-6E8A-4147-A177-3AD203B41FA5}">
                      <a16:colId xmlns:a16="http://schemas.microsoft.com/office/drawing/2014/main" val="2598567049"/>
                    </a:ext>
                  </a:extLst>
                </a:gridCol>
                <a:gridCol w="917334">
                  <a:extLst>
                    <a:ext uri="{9D8B030D-6E8A-4147-A177-3AD203B41FA5}">
                      <a16:colId xmlns:a16="http://schemas.microsoft.com/office/drawing/2014/main" val="2924377389"/>
                    </a:ext>
                  </a:extLst>
                </a:gridCol>
              </a:tblGrid>
              <a:tr h="3143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Обобщенные 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006608"/>
                  </a:ext>
                </a:extLst>
              </a:tr>
              <a:tr h="650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квалификации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322750"/>
                  </a:ext>
                </a:extLst>
              </a:tr>
              <a:tr h="16399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психолого-педагогической </a:t>
                      </a:r>
                      <a:r>
                        <a:rPr lang="ru-RU" sz="1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лицам с ограниченными возможностями здоровья, испытывающим трудности в освоении основных общеобразовательных программ, развитии и социальной адаптации, в том числе несовершеннолетним обучающимся, признанным в случаях и в порядке, которые предусмотрены уголовно-процессуальным законодательством, подозреваемыми, обвиняемыми или подсудимыми по уголовному делу либо являющихся потерпевшими или свидетелями преступления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просвещение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субъектов образовательного процесса в области работы по поддержке лиц с ограниченными возможностями здоровья, детей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21508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профилактика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нарушений поведения и отклонений в развитии лиц с ограниченными возможностями здоровья, детей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В/02.7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837635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 с ограниченными возможностями здоровья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В/03.7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79833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коррекция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поведения и развития детей и обучающихся с ограниченными возможностями здоровья, а также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В/04.7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79719"/>
                  </a:ext>
                </a:extLst>
              </a:tr>
              <a:tr h="3329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диагностика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особенностей лиц с ограниченными возможностями здоровья, обучающихся, испытывающих трудности в освоении основных общеобразовательных программ, развитии и социальной адаптации, в том числе  несовершеннолетних обучающихся, признанных в случаях и в порядке, </a:t>
                      </a: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которые предусмотрены уголовно-процессуальным законодательством, подозреваемыми, обвиняемыми или подсудимыми по уголовному делу либо являющихся потерпевшими или свидетелями преступления, по запросу органов и учреждений системы профилактики безнадзорности и правонарушений несовершеннолетних</a:t>
                      </a:r>
                      <a:endParaRPr lang="ru-RU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В/05.7 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8995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9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 направление (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ример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2576" y="1880452"/>
            <a:ext cx="7754815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7-11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сентябрь-ноябрь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1, 5, 10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октябрь-ноябрь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в коллективе 1-11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ноябрь-декабрь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 9,11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январь-февраль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5-11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сентябрь-май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Picture 2" descr="человечки для презентации на прозрачном фоне проблема решена: 1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62" y="1880452"/>
            <a:ext cx="3362446" cy="3362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адресной психологической помощи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345" y="1625475"/>
            <a:ext cx="11051932" cy="301686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 ориентированной психолого-педагогической помощи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заключению ПМПК)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особых образовательных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дифференцированных условий образования: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оптимальный режим учебных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нагрузок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вариативные формы получения образования и специализированной помощи в соответствии с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рекомендациями ПМПК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коррекционная направленность учебно-воспитательного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учет индивидуальных особенностей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соблюдение комфортного психоэмоционального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педагогических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</a:p>
        </p:txBody>
      </p:sp>
    </p:spTree>
    <p:extLst>
      <p:ext uri="{BB962C8B-B14F-4D97-AF65-F5344CB8AC3E}">
        <p14:creationId xmlns:p14="http://schemas.microsoft.com/office/powerpoint/2010/main" val="354194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251" y="429281"/>
            <a:ext cx="10691449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психолого-педагогической работы с обучающимся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7005" y="1549983"/>
            <a:ext cx="4120661" cy="42313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98" y="1794520"/>
            <a:ext cx="4863891" cy="364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5400000">
            <a:off x="3370243" y="2092943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587005" y="2470797"/>
            <a:ext cx="4120660" cy="5561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587007" y="3579520"/>
            <a:ext cx="4120661" cy="4231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620852" y="4500334"/>
            <a:ext cx="4135314" cy="4918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динамики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620852" y="5452567"/>
            <a:ext cx="4120661" cy="738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плана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 / завершение сопровождения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3370243" y="3266629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3370244" y="4141041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3370244" y="5111834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788</Words>
  <Application>Microsoft Office PowerPoint</Application>
  <PresentationFormat>Широкоэкранный</PresentationFormat>
  <Paragraphs>94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Психолого-педагогическое сопровождение обучающихся с ОВЗ</vt:lpstr>
      <vt:lpstr>Система функционирования психологических служб в общеобразовательных организациях</vt:lpstr>
      <vt:lpstr>Целевые группы в отношении которых реализуются программы адресной психологической помощи </vt:lpstr>
      <vt:lpstr>Общие психологические особенности обучающихся с ОВЗ</vt:lpstr>
      <vt:lpstr>Профессиональный стандарт педагога-психолога</vt:lpstr>
      <vt:lpstr>Трудовые функции</vt:lpstr>
      <vt:lpstr>Диагностическое направление (Пример)</vt:lpstr>
      <vt:lpstr>Разработка программы адресной психологической помощи </vt:lpstr>
      <vt:lpstr>Алгоритм психолого-педагогической работы с обучающимся</vt:lpstr>
      <vt:lpstr>Индивидуальная карта обучающегося</vt:lpstr>
      <vt:lpstr>Приоритетные направления развития образования обучающихся с инвалидностью, ОВЗ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сопровождения в профессиональныхдетей ветеранов (участников) СВО</dc:title>
  <dc:creator>Пользователь</dc:creator>
  <cp:lastModifiedBy>Пользователь</cp:lastModifiedBy>
  <cp:revision>130</cp:revision>
  <cp:lastPrinted>2024-01-26T09:40:42Z</cp:lastPrinted>
  <dcterms:created xsi:type="dcterms:W3CDTF">2023-09-15T10:46:16Z</dcterms:created>
  <dcterms:modified xsi:type="dcterms:W3CDTF">2024-01-31T07:15:09Z</dcterms:modified>
</cp:coreProperties>
</file>